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43" r:id="rId3"/>
    <p:sldId id="259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44" r:id="rId19"/>
    <p:sldId id="327" r:id="rId20"/>
    <p:sldId id="328" r:id="rId21"/>
    <p:sldId id="345" r:id="rId22"/>
    <p:sldId id="262" r:id="rId23"/>
    <p:sldId id="281" r:id="rId24"/>
    <p:sldId id="300" r:id="rId25"/>
    <p:sldId id="299" r:id="rId26"/>
    <p:sldId id="287" r:id="rId27"/>
    <p:sldId id="301" r:id="rId28"/>
    <p:sldId id="302" r:id="rId29"/>
    <p:sldId id="303" r:id="rId30"/>
    <p:sldId id="329" r:id="rId31"/>
    <p:sldId id="332" r:id="rId32"/>
    <p:sldId id="333" r:id="rId33"/>
    <p:sldId id="334" r:id="rId34"/>
    <p:sldId id="335" r:id="rId35"/>
    <p:sldId id="336" r:id="rId36"/>
    <p:sldId id="337" r:id="rId37"/>
    <p:sldId id="339" r:id="rId38"/>
    <p:sldId id="346" r:id="rId39"/>
    <p:sldId id="347" r:id="rId40"/>
    <p:sldId id="340" r:id="rId41"/>
    <p:sldId id="341" r:id="rId42"/>
    <p:sldId id="342" r:id="rId43"/>
    <p:sldId id="298" r:id="rId44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B"/>
    <a:srgbClr val="D14553"/>
    <a:srgbClr val="F2F2F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5249" autoAdjust="0"/>
  </p:normalViewPr>
  <p:slideViewPr>
    <p:cSldViewPr snapToGrid="0" showGuides="1">
      <p:cViewPr varScale="1">
        <p:scale>
          <a:sx n="86" d="100"/>
          <a:sy n="86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BF49-395B-4E31-B52F-58A1B936D99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097F6-6ACE-4101-BD33-590D4CF86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8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1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18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372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840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3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17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11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76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29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7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710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22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907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917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63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30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47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19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446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34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13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73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14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446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133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048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64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6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0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33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4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2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21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097F6-6ACE-4101-BD33-590D4CF866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6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8A0493-F3F2-4D5B-9E13-F3A993D5A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11B01BA-F16E-4B6C-88B6-698276D46F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6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F04F67-E404-4195-85C1-FDA36A769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5B48FAC-A02A-4044-A924-4BD3F6DAE9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93538" cy="52322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067DEAD-37C1-4776-93DE-2F2FC6E3940B}"/>
              </a:ext>
            </a:extLst>
          </p:cNvPr>
          <p:cNvSpPr/>
          <p:nvPr userDrawn="1"/>
        </p:nvSpPr>
        <p:spPr>
          <a:xfrm>
            <a:off x="293213" y="355950"/>
            <a:ext cx="371720" cy="385947"/>
          </a:xfrm>
          <a:custGeom>
            <a:avLst/>
            <a:gdLst>
              <a:gd name="connsiteX0" fmla="*/ 155274 w 432037"/>
              <a:gd name="connsiteY0" fmla="*/ 0 h 448573"/>
              <a:gd name="connsiteX1" fmla="*/ 432037 w 432037"/>
              <a:gd name="connsiteY1" fmla="*/ 0 h 448573"/>
              <a:gd name="connsiteX2" fmla="*/ 276764 w 432037"/>
              <a:gd name="connsiteY2" fmla="*/ 448571 h 448573"/>
              <a:gd name="connsiteX3" fmla="*/ 310553 w 432037"/>
              <a:gd name="connsiteY3" fmla="*/ 448571 h 448573"/>
              <a:gd name="connsiteX4" fmla="*/ 310552 w 432037"/>
              <a:gd name="connsiteY4" fmla="*/ 448573 h 448573"/>
              <a:gd name="connsiteX5" fmla="*/ 0 w 432037"/>
              <a:gd name="connsiteY5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37" h="448573">
                <a:moveTo>
                  <a:pt x="155274" y="0"/>
                </a:moveTo>
                <a:lnTo>
                  <a:pt x="432037" y="0"/>
                </a:lnTo>
                <a:lnTo>
                  <a:pt x="276764" y="448571"/>
                </a:lnTo>
                <a:lnTo>
                  <a:pt x="310553" y="448571"/>
                </a:lnTo>
                <a:lnTo>
                  <a:pt x="310552" y="448573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1F9A50D-1B85-42D2-AA2C-6DA5B7533A1E}"/>
              </a:ext>
            </a:extLst>
          </p:cNvPr>
          <p:cNvSpPr/>
          <p:nvPr userDrawn="1"/>
        </p:nvSpPr>
        <p:spPr>
          <a:xfrm>
            <a:off x="590966" y="355950"/>
            <a:ext cx="196065" cy="385947"/>
          </a:xfrm>
          <a:custGeom>
            <a:avLst/>
            <a:gdLst>
              <a:gd name="connsiteX0" fmla="*/ 155274 w 227880"/>
              <a:gd name="connsiteY0" fmla="*/ 0 h 448573"/>
              <a:gd name="connsiteX1" fmla="*/ 227880 w 227880"/>
              <a:gd name="connsiteY1" fmla="*/ 0 h 448573"/>
              <a:gd name="connsiteX2" fmla="*/ 72606 w 227880"/>
              <a:gd name="connsiteY2" fmla="*/ 448573 h 448573"/>
              <a:gd name="connsiteX3" fmla="*/ 0 w 227880"/>
              <a:gd name="connsiteY3" fmla="*/ 448573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80" h="448573">
                <a:moveTo>
                  <a:pt x="155274" y="0"/>
                </a:moveTo>
                <a:lnTo>
                  <a:pt x="227880" y="0"/>
                </a:lnTo>
                <a:lnTo>
                  <a:pt x="72606" y="448573"/>
                </a:lnTo>
                <a:lnTo>
                  <a:pt x="0" y="4485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6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74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9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2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8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782440" y="643112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96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0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10FB2A-D1C1-4494-89BE-3113207D9059}"/>
              </a:ext>
            </a:extLst>
          </p:cNvPr>
          <p:cNvSpPr/>
          <p:nvPr/>
        </p:nvSpPr>
        <p:spPr>
          <a:xfrm>
            <a:off x="0" y="2984390"/>
            <a:ext cx="4097079" cy="4111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28EA61-D2B4-4A74-95E1-D7AF5A971BE5}"/>
              </a:ext>
            </a:extLst>
          </p:cNvPr>
          <p:cNvSpPr/>
          <p:nvPr/>
        </p:nvSpPr>
        <p:spPr>
          <a:xfrm>
            <a:off x="0" y="3551455"/>
            <a:ext cx="12192000" cy="126000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6D62AF-6A07-4969-8107-F05A84C79418}"/>
              </a:ext>
            </a:extLst>
          </p:cNvPr>
          <p:cNvSpPr txBox="1"/>
          <p:nvPr/>
        </p:nvSpPr>
        <p:spPr>
          <a:xfrm>
            <a:off x="4244653" y="282715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44546B"/>
                </a:solidFill>
                <a:cs typeface="+mn-ea"/>
                <a:sym typeface="+mn-lt"/>
              </a:rPr>
              <a:t>基于泛雅平台的考试系统介绍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21C55C9-A182-469C-AA67-A93D90F9E7A3}"/>
              </a:ext>
            </a:extLst>
          </p:cNvPr>
          <p:cNvSpPr/>
          <p:nvPr/>
        </p:nvSpPr>
        <p:spPr>
          <a:xfrm>
            <a:off x="9153558" y="3833395"/>
            <a:ext cx="1277404" cy="415220"/>
          </a:xfrm>
          <a:prstGeom prst="roundRect">
            <a:avLst>
              <a:gd name="adj" fmla="val 25472"/>
            </a:avLst>
          </a:prstGeom>
          <a:noFill/>
          <a:ln w="9525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44546B">
                    <a:alpha val="55000"/>
                  </a:srgbClr>
                </a:solidFill>
                <a:cs typeface="+mn-ea"/>
                <a:sym typeface="+mn-lt"/>
              </a:rPr>
              <a:t>超星集团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10FB2A-D1C1-4494-89BE-3113207D9059}"/>
              </a:ext>
            </a:extLst>
          </p:cNvPr>
          <p:cNvSpPr/>
          <p:nvPr/>
        </p:nvSpPr>
        <p:spPr>
          <a:xfrm>
            <a:off x="10578537" y="2995714"/>
            <a:ext cx="1613463" cy="39980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3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119455" y="2497201"/>
            <a:ext cx="474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模板内有说明和题目示例可进行参考</a:t>
            </a:r>
            <a:endParaRPr lang="zh-CN" altLang="en-US" dirty="0">
              <a:solidFill>
                <a:schemeClr val="accent1">
                  <a:alpha val="8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928FD2-2E18-4700-88FC-F67276BED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805" y="204786"/>
            <a:ext cx="6638925" cy="6448425"/>
          </a:xfrm>
          <a:prstGeom prst="rect">
            <a:avLst/>
          </a:prstGeom>
        </p:spPr>
      </p:pic>
      <p:sp>
        <p:nvSpPr>
          <p:cNvPr id="8" name="标题 39">
            <a:extLst>
              <a:ext uri="{FF2B5EF4-FFF2-40B4-BE49-F238E27FC236}">
                <a16:creationId xmlns:a16="http://schemas.microsoft.com/office/drawing/2014/main" id="{212D954E-C352-4170-ACD6-7C37F123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104953444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5025993" y="5570582"/>
            <a:ext cx="6939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如下载模板，可将编辑好的模板选择导入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“导入题目”将模板中的题目导入到右侧（错误内容可直接在左侧修改，再点击“导入题目”刷新），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检查无误后选择“加入题库”。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334CA0-729F-4EC0-8B7B-00163F9E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258"/>
            <a:ext cx="10939346" cy="4164599"/>
          </a:xfrm>
          <a:prstGeom prst="rect">
            <a:avLst/>
          </a:prstGeom>
        </p:spPr>
      </p:pic>
      <p:sp>
        <p:nvSpPr>
          <p:cNvPr id="8" name="标题 39">
            <a:extLst>
              <a:ext uri="{FF2B5EF4-FFF2-40B4-BE49-F238E27FC236}">
                <a16:creationId xmlns:a16="http://schemas.microsoft.com/office/drawing/2014/main" id="{009E5553-6391-4478-8B04-AFA61F4F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307647842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900041" y="5474576"/>
            <a:ext cx="1075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⑵ 选择“模板导入”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可选择下载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word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模板或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excel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模板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effectLst/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根据示例填写模板内容即可</a:t>
            </a:r>
            <a:endParaRPr lang="zh-CN" altLang="en-US" dirty="0">
              <a:solidFill>
                <a:schemeClr val="accent1">
                  <a:alpha val="8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54430D-7F0E-46B1-9C6F-F3852CAD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8" y="1175642"/>
            <a:ext cx="9220200" cy="3933825"/>
          </a:xfrm>
          <a:prstGeom prst="rect">
            <a:avLst/>
          </a:prstGeom>
        </p:spPr>
      </p:pic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161853243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1056159" y="4664717"/>
            <a:ext cx="3683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⑶ 选择“智能导入”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直接将有题目的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word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文档导入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“重新识别”检查题目是否有误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无误后选择“加入题库”</a:t>
            </a: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6D7C6A-84F2-4522-99D2-01635CD6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8" y="1269953"/>
            <a:ext cx="2533650" cy="1933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EBF4A4-CEF8-4D1E-A73F-020A4FFAF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69" y="1269953"/>
            <a:ext cx="9557592" cy="29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871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6352987" y="4887740"/>
            <a:ext cx="552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选择“资料”里的“试卷库”，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rPr>
              <a:t>选择“创建试卷”。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1.2 </a:t>
            </a:r>
            <a:r>
              <a:rPr lang="zh-CN" altLang="en-US" dirty="0">
                <a:cs typeface="+mn-ea"/>
                <a:sym typeface="+mn-lt"/>
              </a:rPr>
              <a:t>创建试卷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6ADDAC-631C-470A-9DFB-133FE9C4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358474"/>
            <a:ext cx="105537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738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787031" y="5274156"/>
            <a:ext cx="1075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①“手动创建试卷”手动编辑题目，或从题库中选择试题；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②“自动随机组卷”随机从题库中抽取试题。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1.2 </a:t>
            </a:r>
            <a:r>
              <a:rPr lang="zh-CN" altLang="en-US" dirty="0">
                <a:cs typeface="+mn-ea"/>
                <a:sym typeface="+mn-lt"/>
              </a:rPr>
              <a:t>创建试卷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9009C8E-1C4A-47B9-8637-35BC0099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056382"/>
            <a:ext cx="110680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084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4287899" y="5757261"/>
            <a:ext cx="769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①“手动创建试卷”：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老师选择逐一编辑试题也可以 ，也可选择从“题库选题”，来创建试卷。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76996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1.2 </a:t>
            </a:r>
            <a:r>
              <a:rPr lang="zh-CN" altLang="en-US" dirty="0">
                <a:cs typeface="+mn-ea"/>
                <a:sym typeface="+mn-lt"/>
              </a:rPr>
              <a:t>创建试卷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手动组卷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36ED61-825E-4F29-9C21-0FB083BA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512"/>
            <a:ext cx="12192000" cy="42625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2C24CFF-3CB1-4487-A851-9C23B34F6161}"/>
              </a:ext>
            </a:extLst>
          </p:cNvPr>
          <p:cNvSpPr/>
          <p:nvPr/>
        </p:nvSpPr>
        <p:spPr>
          <a:xfrm>
            <a:off x="8932127" y="2141034"/>
            <a:ext cx="847493" cy="501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27550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787032" y="2638658"/>
            <a:ext cx="4309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②“自动随机组卷”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支持最多随机组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套不同试卷；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支持多种题型；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题目可从题库或题库指定目录选题。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76996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1.2 </a:t>
            </a:r>
            <a:r>
              <a:rPr lang="zh-CN" altLang="en-US" dirty="0">
                <a:cs typeface="+mn-ea"/>
                <a:sym typeface="+mn-lt"/>
              </a:rPr>
              <a:t>创建试卷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自动组卷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940574-2589-4500-8BAC-7CD2C434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91" y="95250"/>
            <a:ext cx="63055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314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FE4019-2590-42F4-A052-4C591A80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156633" cy="523220"/>
          </a:xfrm>
        </p:spPr>
        <p:txBody>
          <a:bodyPr/>
          <a:lstStyle/>
          <a:p>
            <a:r>
              <a:rPr lang="zh-CN" altLang="en-US" dirty="0"/>
              <a:t>建设题库 创建试卷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24E2E6-19FE-42E9-B7D3-A57CE1F2EB0C}"/>
              </a:ext>
            </a:extLst>
          </p:cNvPr>
          <p:cNvSpPr txBox="1"/>
          <p:nvPr/>
        </p:nvSpPr>
        <p:spPr>
          <a:xfrm>
            <a:off x="6306885" y="1731836"/>
            <a:ext cx="5636071" cy="3394327"/>
          </a:xfrm>
          <a:prstGeom prst="rect">
            <a:avLst/>
          </a:prstGeom>
          <a:noFill/>
          <a:ln>
            <a:solidFill>
              <a:srgbClr val="44546B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注意事项：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、优先搭建题库，组卷从题库调取；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、设置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目录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，分类明确；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简单题型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用批量导入方式，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复杂题型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单个添加；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、复制题目时选择无格式方式；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、最快捷的方式是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快速导入。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ADEEDC-E608-4D0F-ABDF-E7EE288F24FB}"/>
              </a:ext>
            </a:extLst>
          </p:cNvPr>
          <p:cNvSpPr txBox="1"/>
          <p:nvPr/>
        </p:nvSpPr>
        <p:spPr>
          <a:xfrm>
            <a:off x="459929" y="1731836"/>
            <a:ext cx="5636071" cy="339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题型类型及设置：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、客观题包括单选题、多选题、填空题、判断题；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、所有主观题题型，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电脑端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学生答案可添加附件、公式、音频等，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手机端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仅能添加图片及录音；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公式类的题目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只能在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电脑端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作答；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、题型名称可自定义。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7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728931" y="4703072"/>
            <a:ext cx="1075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试卷未发放时可二次编辑；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发放时选择“发布”，进行发放前的设置。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1.3 </a:t>
            </a:r>
            <a:r>
              <a:rPr lang="zh-CN" altLang="en-US" dirty="0">
                <a:cs typeface="+mn-ea"/>
                <a:sym typeface="+mn-lt"/>
              </a:rPr>
              <a:t>发放试卷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EB08B67-BB07-491B-9C3A-C442830A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8" y="1577548"/>
            <a:ext cx="103060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006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9FB23-7CBC-473A-A642-177A3FB7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5211683" cy="523220"/>
          </a:xfrm>
        </p:spPr>
        <p:txBody>
          <a:bodyPr/>
          <a:lstStyle/>
          <a:p>
            <a:r>
              <a:rPr lang="zh-CN" altLang="en-US" dirty="0"/>
              <a:t>超星网络教学平台考试任务流程</a:t>
            </a:r>
          </a:p>
        </p:txBody>
      </p:sp>
      <p:sp>
        <p:nvSpPr>
          <p:cNvPr id="3" name="箭头: 虚尾 2">
            <a:extLst>
              <a:ext uri="{FF2B5EF4-FFF2-40B4-BE49-F238E27FC236}">
                <a16:creationId xmlns:a16="http://schemas.microsoft.com/office/drawing/2014/main" id="{A1C9C5CC-0082-4727-A107-8037BCB3A653}"/>
              </a:ext>
            </a:extLst>
          </p:cNvPr>
          <p:cNvSpPr/>
          <p:nvPr/>
        </p:nvSpPr>
        <p:spPr>
          <a:xfrm>
            <a:off x="2326887" y="3038705"/>
            <a:ext cx="1115122" cy="78058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流程图: 过程 3">
            <a:extLst>
              <a:ext uri="{FF2B5EF4-FFF2-40B4-BE49-F238E27FC236}">
                <a16:creationId xmlns:a16="http://schemas.microsoft.com/office/drawing/2014/main" id="{41C912AE-5EE4-480B-890F-1AE6060B6450}"/>
              </a:ext>
            </a:extLst>
          </p:cNvPr>
          <p:cNvSpPr/>
          <p:nvPr/>
        </p:nvSpPr>
        <p:spPr>
          <a:xfrm>
            <a:off x="379142" y="2935558"/>
            <a:ext cx="1817649" cy="98688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搭建题库</a:t>
            </a:r>
            <a:endParaRPr lang="en-US" altLang="zh-CN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创建试卷</a:t>
            </a:r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545A4EAD-0D5D-440F-929E-29C83CCD48E0}"/>
              </a:ext>
            </a:extLst>
          </p:cNvPr>
          <p:cNvSpPr/>
          <p:nvPr/>
        </p:nvSpPr>
        <p:spPr>
          <a:xfrm>
            <a:off x="3586045" y="2935555"/>
            <a:ext cx="1817649" cy="98688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试卷发布</a:t>
            </a:r>
            <a:endParaRPr lang="en-US" altLang="zh-CN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高级设置</a:t>
            </a:r>
          </a:p>
        </p:txBody>
      </p:sp>
      <p:sp>
        <p:nvSpPr>
          <p:cNvPr id="9" name="箭头: 虚尾 8">
            <a:extLst>
              <a:ext uri="{FF2B5EF4-FFF2-40B4-BE49-F238E27FC236}">
                <a16:creationId xmlns:a16="http://schemas.microsoft.com/office/drawing/2014/main" id="{EE848CDC-A8E6-44E5-AD47-3213829A4CFF}"/>
              </a:ext>
            </a:extLst>
          </p:cNvPr>
          <p:cNvSpPr/>
          <p:nvPr/>
        </p:nvSpPr>
        <p:spPr>
          <a:xfrm>
            <a:off x="5547730" y="3038705"/>
            <a:ext cx="1115122" cy="78058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08519B5A-CA07-4AE3-B918-FE8932FD7433}"/>
              </a:ext>
            </a:extLst>
          </p:cNvPr>
          <p:cNvSpPr/>
          <p:nvPr/>
        </p:nvSpPr>
        <p:spPr>
          <a:xfrm>
            <a:off x="6806888" y="2935555"/>
            <a:ext cx="1817649" cy="98688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试卷批阅</a:t>
            </a:r>
          </a:p>
        </p:txBody>
      </p:sp>
      <p:sp>
        <p:nvSpPr>
          <p:cNvPr id="11" name="箭头: 虚尾 10">
            <a:extLst>
              <a:ext uri="{FF2B5EF4-FFF2-40B4-BE49-F238E27FC236}">
                <a16:creationId xmlns:a16="http://schemas.microsoft.com/office/drawing/2014/main" id="{C4CB0583-D8C2-45C3-B091-E0D778824F9F}"/>
              </a:ext>
            </a:extLst>
          </p:cNvPr>
          <p:cNvSpPr/>
          <p:nvPr/>
        </p:nvSpPr>
        <p:spPr>
          <a:xfrm>
            <a:off x="8768573" y="2999672"/>
            <a:ext cx="1115122" cy="780585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E03F86B4-1979-4256-A55E-1549A5E9C94D}"/>
              </a:ext>
            </a:extLst>
          </p:cNvPr>
          <p:cNvSpPr/>
          <p:nvPr/>
        </p:nvSpPr>
        <p:spPr>
          <a:xfrm>
            <a:off x="10027731" y="2929977"/>
            <a:ext cx="1817649" cy="986883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考试统计</a:t>
            </a:r>
          </a:p>
        </p:txBody>
      </p:sp>
    </p:spTree>
    <p:extLst>
      <p:ext uri="{BB962C8B-B14F-4D97-AF65-F5344CB8AC3E}">
        <p14:creationId xmlns:p14="http://schemas.microsoft.com/office/powerpoint/2010/main" val="172910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868191" y="5333788"/>
            <a:ext cx="1075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试卷发放可选择面向班级或个人发放；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设置好发布和截止时间、考试时间、限制时间；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点开“高级设置”可对试卷进行详细设置。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1.3 </a:t>
            </a:r>
            <a:r>
              <a:rPr lang="zh-CN" altLang="en-US" dirty="0">
                <a:cs typeface="+mn-ea"/>
                <a:sym typeface="+mn-lt"/>
              </a:rPr>
              <a:t>发放试卷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973388-01E7-4B1A-BBD2-5ABA6FB8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019523"/>
            <a:ext cx="5743575" cy="41052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B831BF-7BC1-4EA0-B8D7-EA2041C6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83" y="1019523"/>
            <a:ext cx="57912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824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799DB-E235-49C2-BC4F-A1B11652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156633" cy="523220"/>
          </a:xfrm>
        </p:spPr>
        <p:txBody>
          <a:bodyPr/>
          <a:lstStyle/>
          <a:p>
            <a:r>
              <a:rPr lang="zh-CN" altLang="en-US" dirty="0"/>
              <a:t>发放试卷 高级设置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9627FB-7509-4590-B1C1-239A5F84D9E3}"/>
              </a:ext>
            </a:extLst>
          </p:cNvPr>
          <p:cNvSpPr txBox="1"/>
          <p:nvPr/>
        </p:nvSpPr>
        <p:spPr>
          <a:xfrm>
            <a:off x="568217" y="1441904"/>
            <a:ext cx="5636071" cy="2840329"/>
          </a:xfrm>
          <a:prstGeom prst="rect">
            <a:avLst/>
          </a:prstGeom>
          <a:noFill/>
          <a:ln>
            <a:solidFill>
              <a:srgbClr val="44546B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注意事项：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、已发布或引用过的试卷，需复制后再发放；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、高级设置中，均默认为不允许的；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、填空题最好为主观题，全对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半对可设置；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、考试可删除也可找回。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A9E396-C708-4585-A4D6-26986D184054}"/>
              </a:ext>
            </a:extLst>
          </p:cNvPr>
          <p:cNvSpPr txBox="1"/>
          <p:nvPr/>
        </p:nvSpPr>
        <p:spPr>
          <a:xfrm>
            <a:off x="6418890" y="2308070"/>
            <a:ext cx="5636071" cy="3948325"/>
          </a:xfrm>
          <a:prstGeom prst="rect">
            <a:avLst/>
          </a:prstGeom>
          <a:noFill/>
          <a:ln>
            <a:solidFill>
              <a:srgbClr val="44546B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常见问题及解决办法：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、修改发放时间（每次修改会发放一次通知）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修改后，对已提交的学生不会产生影响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、修改题目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（可立马同步修改）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、答案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（已提交的分数不会变）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、分数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（不能修改）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、防作弊：时间限制、题目选项乱序、切出提醒、验证码、限制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IP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地址、开通人脸识别等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61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 dirty="0">
                <a:cs typeface="+mn-ea"/>
                <a:sym typeface="+mn-lt"/>
              </a:rPr>
              <a:t>02</a:t>
            </a:r>
            <a:endParaRPr lang="zh-CN" altLang="en-US" sz="6000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AA537D-DB78-4F18-BC83-3F5C7B0C286C}"/>
              </a:ext>
            </a:extLst>
          </p:cNvPr>
          <p:cNvSpPr txBox="1"/>
          <p:nvPr/>
        </p:nvSpPr>
        <p:spPr>
          <a:xfrm>
            <a:off x="4147818" y="3316357"/>
            <a:ext cx="397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移动端</a:t>
            </a:r>
            <a:r>
              <a:rPr lang="en-US" altLang="zh-CN" sz="4000" spc="600" dirty="0">
                <a:solidFill>
                  <a:schemeClr val="bg1"/>
                </a:solidFill>
                <a:cs typeface="+mn-ea"/>
                <a:sym typeface="+mn-lt"/>
              </a:rPr>
              <a:t>-</a:t>
            </a:r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学习通</a:t>
            </a:r>
          </a:p>
        </p:txBody>
      </p:sp>
    </p:spTree>
    <p:extLst>
      <p:ext uri="{BB962C8B-B14F-4D97-AF65-F5344CB8AC3E}">
        <p14:creationId xmlns:p14="http://schemas.microsoft.com/office/powerpoint/2010/main" val="8209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2.1 </a:t>
            </a:r>
            <a:r>
              <a:rPr lang="zh-CN" altLang="en-US" dirty="0">
                <a:cs typeface="+mn-ea"/>
                <a:sym typeface="+mn-lt"/>
              </a:rPr>
              <a:t>创建试卷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5D821F0-DCD2-453E-BDCB-6E2D4316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5" y="1354871"/>
            <a:ext cx="2335964" cy="50390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CC10B0-396D-4C43-B060-39867A8C5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43" y="1371598"/>
            <a:ext cx="2405765" cy="50390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A0F1A5-89B8-4012-B5A5-013DB9B61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823" y="1371598"/>
            <a:ext cx="2415964" cy="50390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86E5460-86C6-47D6-B9E8-E1364EBAFBFB}"/>
              </a:ext>
            </a:extLst>
          </p:cNvPr>
          <p:cNvSpPr txBox="1"/>
          <p:nvPr/>
        </p:nvSpPr>
        <p:spPr>
          <a:xfrm>
            <a:off x="380577" y="1047094"/>
            <a:ext cx="305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</a:rPr>
              <a:t>1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</a:rPr>
              <a:t>、进入“学习通”，点击“课程”；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A9A69-8F80-4CA5-A637-4CBE720170D0}"/>
              </a:ext>
            </a:extLst>
          </p:cNvPr>
          <p:cNvSpPr txBox="1"/>
          <p:nvPr/>
        </p:nvSpPr>
        <p:spPr>
          <a:xfrm>
            <a:off x="4570530" y="1047093"/>
            <a:ext cx="305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</a:rPr>
              <a:t>、在对应课程中，选择“考试”；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1B2700-A015-41FF-A8F6-B19277431960}"/>
              </a:ext>
            </a:extLst>
          </p:cNvPr>
          <p:cNvSpPr txBox="1"/>
          <p:nvPr/>
        </p:nvSpPr>
        <p:spPr>
          <a:xfrm>
            <a:off x="8684893" y="1047092"/>
            <a:ext cx="276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、进入后，在右上角点击“</a:t>
            </a:r>
            <a:r>
              <a:rPr lang="en-US" altLang="zh-CN" dirty="0"/>
              <a:t>+</a:t>
            </a:r>
            <a:r>
              <a:rPr lang="zh-CN" altLang="en-US" dirty="0"/>
              <a:t>”；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5E0FC956-E916-4A9D-9932-2A70C84FE5DB}"/>
              </a:ext>
            </a:extLst>
          </p:cNvPr>
          <p:cNvSpPr/>
          <p:nvPr/>
        </p:nvSpPr>
        <p:spPr>
          <a:xfrm>
            <a:off x="3429286" y="3278458"/>
            <a:ext cx="823120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170E700C-AC9F-47C5-B227-92DB0B64B8FD}"/>
              </a:ext>
            </a:extLst>
          </p:cNvPr>
          <p:cNvSpPr/>
          <p:nvPr/>
        </p:nvSpPr>
        <p:spPr>
          <a:xfrm>
            <a:off x="7616932" y="3278458"/>
            <a:ext cx="885634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61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2.1 </a:t>
            </a:r>
            <a:r>
              <a:rPr lang="zh-CN" altLang="en-US" dirty="0">
                <a:cs typeface="+mn-ea"/>
                <a:sym typeface="+mn-lt"/>
              </a:rPr>
              <a:t>创建试卷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EF779C-D486-49D5-ACCA-16E30A3C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7" y="1367235"/>
            <a:ext cx="2457380" cy="5203452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321EE94B-6736-4391-9A8D-24FCE2C69F50}"/>
              </a:ext>
            </a:extLst>
          </p:cNvPr>
          <p:cNvSpPr/>
          <p:nvPr/>
        </p:nvSpPr>
        <p:spPr>
          <a:xfrm>
            <a:off x="3368193" y="3590022"/>
            <a:ext cx="823120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118971F6-9B49-47E6-BB05-2158AC9788B8}"/>
              </a:ext>
            </a:extLst>
          </p:cNvPr>
          <p:cNvSpPr/>
          <p:nvPr/>
        </p:nvSpPr>
        <p:spPr>
          <a:xfrm>
            <a:off x="7555839" y="3590022"/>
            <a:ext cx="885634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C78CA5-6EA3-42DF-BDCF-915835D3689E}"/>
              </a:ext>
            </a:extLst>
          </p:cNvPr>
          <p:cNvSpPr txBox="1"/>
          <p:nvPr/>
        </p:nvSpPr>
        <p:spPr>
          <a:xfrm>
            <a:off x="121427" y="1002948"/>
            <a:ext cx="305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、进行试卷创建，并对其进行命名；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48DBA0-1758-4F64-B28A-830E967062E7}"/>
              </a:ext>
            </a:extLst>
          </p:cNvPr>
          <p:cNvSpPr txBox="1"/>
          <p:nvPr/>
        </p:nvSpPr>
        <p:spPr>
          <a:xfrm>
            <a:off x="4504900" y="895226"/>
            <a:ext cx="305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、试卷试题组成，可选择“题库”选题，也可老师在线自主创建题目；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0F50-C7F7-493A-8871-28DD96809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919" y="1531676"/>
            <a:ext cx="2412659" cy="50390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E34987-8115-48EF-8081-3565F476C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911" y="1531676"/>
            <a:ext cx="2412659" cy="503211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CA5CB1A-677D-4D84-AEDD-CBFBEAD941A7}"/>
              </a:ext>
            </a:extLst>
          </p:cNvPr>
          <p:cNvSpPr txBox="1"/>
          <p:nvPr/>
        </p:nvSpPr>
        <p:spPr>
          <a:xfrm>
            <a:off x="8904910" y="895226"/>
            <a:ext cx="2412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/>
              <a:t>、“题库”中，勾选对应的题目，可进行试卷的创建。</a:t>
            </a:r>
          </a:p>
        </p:txBody>
      </p:sp>
    </p:spTree>
    <p:extLst>
      <p:ext uri="{BB962C8B-B14F-4D97-AF65-F5344CB8AC3E}">
        <p14:creationId xmlns:p14="http://schemas.microsoft.com/office/powerpoint/2010/main" val="232584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2.2 </a:t>
            </a:r>
            <a:r>
              <a:rPr lang="zh-CN" altLang="en-US" dirty="0">
                <a:cs typeface="+mn-ea"/>
                <a:sym typeface="+mn-lt"/>
              </a:rPr>
              <a:t>发放试卷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20A9A69-8F80-4CA5-A637-4CBE720170D0}"/>
              </a:ext>
            </a:extLst>
          </p:cNvPr>
          <p:cNvSpPr txBox="1"/>
          <p:nvPr/>
        </p:nvSpPr>
        <p:spPr>
          <a:xfrm>
            <a:off x="596055" y="864946"/>
            <a:ext cx="2663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、创建好的试卷，会在“试卷库”内展现，老师可选择“发放”进行发放试卷前的设置；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1B2700-A015-41FF-A8F6-B19277431960}"/>
              </a:ext>
            </a:extLst>
          </p:cNvPr>
          <p:cNvSpPr txBox="1"/>
          <p:nvPr/>
        </p:nvSpPr>
        <p:spPr>
          <a:xfrm>
            <a:off x="3715321" y="364314"/>
            <a:ext cx="4315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、“发放设置”中，老师需对考试的时间、发放对象进行详细设置，并可在“高级设置”中进行其他相应设置，设置完成后，即可点击右上角的“发放”；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C78CA5-6EA3-42DF-BDCF-915835D3689E}"/>
              </a:ext>
            </a:extLst>
          </p:cNvPr>
          <p:cNvSpPr txBox="1"/>
          <p:nvPr/>
        </p:nvSpPr>
        <p:spPr>
          <a:xfrm>
            <a:off x="8502566" y="972668"/>
            <a:ext cx="340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、学生将收到考试通知，即可使用学习通或网络教学平台完成相应的考试内容。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9F03D3-5CF4-4482-A45F-C438E988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0" y="1658023"/>
            <a:ext cx="2379721" cy="50474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E04872-05FB-4C70-9434-FFC14F1D6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19" y="1658023"/>
            <a:ext cx="2422602" cy="5039012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D2F2752B-E0C4-469F-BA32-9E8F688D1E2B}"/>
              </a:ext>
            </a:extLst>
          </p:cNvPr>
          <p:cNvSpPr/>
          <p:nvPr/>
        </p:nvSpPr>
        <p:spPr>
          <a:xfrm>
            <a:off x="3429286" y="3278458"/>
            <a:ext cx="823120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D3A353B-6795-42CE-88D5-CB0F924674B3}"/>
              </a:ext>
            </a:extLst>
          </p:cNvPr>
          <p:cNvSpPr/>
          <p:nvPr/>
        </p:nvSpPr>
        <p:spPr>
          <a:xfrm>
            <a:off x="7616932" y="3278458"/>
            <a:ext cx="885634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BC9D131-24B5-4F4B-BF6D-9D6F354DB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89" y="1102978"/>
            <a:ext cx="2116370" cy="56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015843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2.3 </a:t>
            </a:r>
            <a:r>
              <a:rPr lang="zh-CN" altLang="en-US" dirty="0">
                <a:cs typeface="+mn-ea"/>
                <a:sym typeface="+mn-lt"/>
              </a:rPr>
              <a:t>在线监考及批阅试卷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BB531D-1BE0-4646-AE7A-1D5AF854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74" y="1490938"/>
            <a:ext cx="2403790" cy="505482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2C8894A-C129-41FF-B850-ED40E33FF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94" y="1490938"/>
            <a:ext cx="2405765" cy="503901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CAA2EA4-8359-452A-BA45-1C210210FF17}"/>
              </a:ext>
            </a:extLst>
          </p:cNvPr>
          <p:cNvSpPr txBox="1"/>
          <p:nvPr/>
        </p:nvSpPr>
        <p:spPr>
          <a:xfrm>
            <a:off x="494167" y="1036926"/>
            <a:ext cx="288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、在对应课程中，选择“考试”；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06482F9-C4FB-40E2-8DF5-F5EA72623BD2}"/>
              </a:ext>
            </a:extLst>
          </p:cNvPr>
          <p:cNvSpPr txBox="1"/>
          <p:nvPr/>
        </p:nvSpPr>
        <p:spPr>
          <a:xfrm>
            <a:off x="4470716" y="883777"/>
            <a:ext cx="28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、在“已发放”中，选择对应考试及班级进行试卷提交及监考工作；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1F7610-16B8-4F0A-9615-BF07B8ADE4C3}"/>
              </a:ext>
            </a:extLst>
          </p:cNvPr>
          <p:cNvSpPr txBox="1"/>
          <p:nvPr/>
        </p:nvSpPr>
        <p:spPr>
          <a:xfrm>
            <a:off x="8760968" y="668333"/>
            <a:ext cx="3103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、进入对应的班级考试中，点击“查看”，可查看试卷的提交情况（已交、未交情况及具体提交时间）；</a:t>
            </a: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E0B3ABE0-59D5-4AB9-B8A7-A1E86AA92438}"/>
              </a:ext>
            </a:extLst>
          </p:cNvPr>
          <p:cNvSpPr/>
          <p:nvPr/>
        </p:nvSpPr>
        <p:spPr>
          <a:xfrm>
            <a:off x="3429286" y="3278458"/>
            <a:ext cx="823120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F09CDBD3-2DF5-4F8A-97D2-093B3E113559}"/>
              </a:ext>
            </a:extLst>
          </p:cNvPr>
          <p:cNvSpPr/>
          <p:nvPr/>
        </p:nvSpPr>
        <p:spPr>
          <a:xfrm>
            <a:off x="7616932" y="3278458"/>
            <a:ext cx="885634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96ECB74-C8D4-4363-A1E9-ABF818891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838" y="1490938"/>
            <a:ext cx="2476768" cy="51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672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015843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2.3 </a:t>
            </a:r>
            <a:r>
              <a:rPr lang="zh-CN" altLang="en-US" dirty="0">
                <a:cs typeface="+mn-ea"/>
                <a:sym typeface="+mn-lt"/>
              </a:rPr>
              <a:t>在线监考及批阅试卷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CAA2EA4-8359-452A-BA45-1C210210FF17}"/>
              </a:ext>
            </a:extLst>
          </p:cNvPr>
          <p:cNvSpPr txBox="1"/>
          <p:nvPr/>
        </p:nvSpPr>
        <p:spPr>
          <a:xfrm>
            <a:off x="35339" y="1045713"/>
            <a:ext cx="3805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、进入“查看”界面后，还可进行“监考”；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06482F9-C4FB-40E2-8DF5-F5EA72623BD2}"/>
              </a:ext>
            </a:extLst>
          </p:cNvPr>
          <p:cNvSpPr txBox="1"/>
          <p:nvPr/>
        </p:nvSpPr>
        <p:spPr>
          <a:xfrm>
            <a:off x="4415374" y="757354"/>
            <a:ext cx="3053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、“监考”中，可查看到学生离开考试的次数（即切除界面），老师可根据情况判定是否需要提前收卷；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0121BC-01FF-443E-9E0E-4A6DFFB80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47" y="1490938"/>
            <a:ext cx="2433548" cy="50548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F053F0-9655-4A43-A240-6F863B82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667" y="1490938"/>
            <a:ext cx="2441900" cy="511469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3FCBEC8-D995-4D5B-BD36-98FCA8CFF038}"/>
              </a:ext>
            </a:extLst>
          </p:cNvPr>
          <p:cNvSpPr txBox="1"/>
          <p:nvPr/>
        </p:nvSpPr>
        <p:spPr>
          <a:xfrm>
            <a:off x="8849163" y="830270"/>
            <a:ext cx="244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注意：学生界面：如果学生切换界面，会出现以下提醒。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B923FA-5588-487B-B779-4951F645A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39" y="1676007"/>
            <a:ext cx="2739238" cy="4869757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57EDF5B4-CB78-4283-8DC6-756EF506A5B7}"/>
              </a:ext>
            </a:extLst>
          </p:cNvPr>
          <p:cNvSpPr/>
          <p:nvPr/>
        </p:nvSpPr>
        <p:spPr>
          <a:xfrm>
            <a:off x="3429286" y="3278458"/>
            <a:ext cx="823120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9072617-ABF9-46C1-BDD8-DA2A3CC2794E}"/>
              </a:ext>
            </a:extLst>
          </p:cNvPr>
          <p:cNvSpPr/>
          <p:nvPr/>
        </p:nvSpPr>
        <p:spPr>
          <a:xfrm>
            <a:off x="7616932" y="3278458"/>
            <a:ext cx="885634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2752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015843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2.3 </a:t>
            </a:r>
            <a:r>
              <a:rPr lang="zh-CN" altLang="en-US" dirty="0">
                <a:cs typeface="+mn-ea"/>
                <a:sym typeface="+mn-lt"/>
              </a:rPr>
              <a:t>在线监考及批阅试卷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CAA2EA4-8359-452A-BA45-1C210210FF17}"/>
              </a:ext>
            </a:extLst>
          </p:cNvPr>
          <p:cNvSpPr txBox="1"/>
          <p:nvPr/>
        </p:nvSpPr>
        <p:spPr>
          <a:xfrm>
            <a:off x="489572" y="889125"/>
            <a:ext cx="242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/>
              <a:t>、进入“批阅”界面后，老师可在手机端进行批阅作业；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06482F9-C4FB-40E2-8DF5-F5EA72623BD2}"/>
              </a:ext>
            </a:extLst>
          </p:cNvPr>
          <p:cNvSpPr txBox="1"/>
          <p:nvPr/>
        </p:nvSpPr>
        <p:spPr>
          <a:xfrm>
            <a:off x="4359618" y="889124"/>
            <a:ext cx="360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7</a:t>
            </a:r>
            <a:r>
              <a:rPr lang="zh-CN" altLang="en-US" dirty="0"/>
              <a:t>、批阅考试的过程中，客观题系统将进行自动批阅，主观题老师可进行手动批阅给分；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1239475-A124-4C9B-B81E-D5DE30E5B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25" y="1490938"/>
            <a:ext cx="2425670" cy="5114697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1967993C-D619-4C55-A7A5-19BEE2BAD8BC}"/>
              </a:ext>
            </a:extLst>
          </p:cNvPr>
          <p:cNvSpPr/>
          <p:nvPr/>
        </p:nvSpPr>
        <p:spPr>
          <a:xfrm>
            <a:off x="3429286" y="3278458"/>
            <a:ext cx="823120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9FE2D7-58CE-40B8-A05E-5BDF13F5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64" y="1490935"/>
            <a:ext cx="2425671" cy="5128563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DBDD1C49-2842-40EF-8D7D-B0117F884ABD}"/>
              </a:ext>
            </a:extLst>
          </p:cNvPr>
          <p:cNvSpPr/>
          <p:nvPr/>
        </p:nvSpPr>
        <p:spPr>
          <a:xfrm>
            <a:off x="7616932" y="3278458"/>
            <a:ext cx="885634" cy="3010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826B56-4A6C-43CF-9B5F-02AC86AC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024" y="1490935"/>
            <a:ext cx="2435902" cy="51147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087A74E-3668-4A49-97A7-DF0614F99763}"/>
              </a:ext>
            </a:extLst>
          </p:cNvPr>
          <p:cNvSpPr txBox="1"/>
          <p:nvPr/>
        </p:nvSpPr>
        <p:spPr>
          <a:xfrm>
            <a:off x="8834352" y="889124"/>
            <a:ext cx="258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/>
              <a:t>8</a:t>
            </a:r>
            <a:r>
              <a:rPr lang="zh-CN" altLang="en-US" dirty="0"/>
              <a:t>、批阅完成后，老师可根据情况进行“打回重做”的操作。</a:t>
            </a:r>
          </a:p>
        </p:txBody>
      </p:sp>
    </p:spTree>
    <p:extLst>
      <p:ext uri="{BB962C8B-B14F-4D97-AF65-F5344CB8AC3E}">
        <p14:creationId xmlns:p14="http://schemas.microsoft.com/office/powerpoint/2010/main" val="416143728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 dirty="0">
                <a:cs typeface="+mn-ea"/>
                <a:sym typeface="+mn-lt"/>
              </a:rPr>
              <a:t>03</a:t>
            </a:r>
            <a:endParaRPr lang="zh-CN" altLang="en-US" sz="6000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AA537D-DB78-4F18-BC83-3F5C7B0C286C}"/>
              </a:ext>
            </a:extLst>
          </p:cNvPr>
          <p:cNvSpPr txBox="1"/>
          <p:nvPr/>
        </p:nvSpPr>
        <p:spPr>
          <a:xfrm>
            <a:off x="4281669" y="3316357"/>
            <a:ext cx="3724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考试数据统计</a:t>
            </a:r>
          </a:p>
        </p:txBody>
      </p:sp>
    </p:spTree>
    <p:extLst>
      <p:ext uri="{BB962C8B-B14F-4D97-AF65-F5344CB8AC3E}">
        <p14:creationId xmlns:p14="http://schemas.microsoft.com/office/powerpoint/2010/main" val="9015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EF0AB8-10FF-4EAA-A0DC-366395C9288B}"/>
              </a:ext>
            </a:extLst>
          </p:cNvPr>
          <p:cNvSpPr/>
          <p:nvPr/>
        </p:nvSpPr>
        <p:spPr>
          <a:xfrm>
            <a:off x="632460" y="1019175"/>
            <a:ext cx="10927080" cy="5189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361563-1AB7-49CE-89E5-DF5136D49952}"/>
              </a:ext>
            </a:extLst>
          </p:cNvPr>
          <p:cNvSpPr/>
          <p:nvPr/>
        </p:nvSpPr>
        <p:spPr>
          <a:xfrm>
            <a:off x="3657600" y="-1"/>
            <a:ext cx="4876800" cy="1396899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3FCE86-AAA9-465C-8D4E-EB0122DAD304}"/>
              </a:ext>
            </a:extLst>
          </p:cNvPr>
          <p:cNvSpPr/>
          <p:nvPr/>
        </p:nvSpPr>
        <p:spPr>
          <a:xfrm>
            <a:off x="4445262" y="373379"/>
            <a:ext cx="3301476" cy="1396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CONTENTS</a:t>
            </a:r>
          </a:p>
          <a:p>
            <a:pPr algn="ctr"/>
            <a:r>
              <a:rPr lang="zh-CN" altLang="en-US" sz="3600" dirty="0">
                <a:cs typeface="+mn-ea"/>
                <a:sym typeface="+mn-lt"/>
              </a:rPr>
              <a:t>目录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07738DE-969F-4091-A8EB-4103FF382DA3}"/>
              </a:ext>
            </a:extLst>
          </p:cNvPr>
          <p:cNvGrpSpPr/>
          <p:nvPr/>
        </p:nvGrpSpPr>
        <p:grpSpPr>
          <a:xfrm>
            <a:off x="775604" y="1978925"/>
            <a:ext cx="9915351" cy="3009721"/>
            <a:chOff x="-1327337" y="1780715"/>
            <a:chExt cx="9915351" cy="3009721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53C6772A-D095-4C8B-8C8A-2D8FD227F51F}"/>
                </a:ext>
              </a:extLst>
            </p:cNvPr>
            <p:cNvSpPr/>
            <p:nvPr/>
          </p:nvSpPr>
          <p:spPr>
            <a:xfrm>
              <a:off x="-1157375" y="1780715"/>
              <a:ext cx="579174" cy="461665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9524E98-B6C1-40A8-93EB-A4CEBC55928A}"/>
                </a:ext>
              </a:extLst>
            </p:cNvPr>
            <p:cNvSpPr txBox="1"/>
            <p:nvPr/>
          </p:nvSpPr>
          <p:spPr>
            <a:xfrm>
              <a:off x="-578202" y="1800611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电脑端 </a:t>
              </a:r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—</a:t>
              </a:r>
              <a:r>
                <a:rPr lang="zh-CN" alt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网络教学平台</a:t>
              </a: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FFA16D6E-37C4-47D6-9C0C-1E9DEF75390C}"/>
                </a:ext>
              </a:extLst>
            </p:cNvPr>
            <p:cNvSpPr/>
            <p:nvPr/>
          </p:nvSpPr>
          <p:spPr>
            <a:xfrm>
              <a:off x="4746408" y="1844484"/>
              <a:ext cx="579174" cy="461665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224BA1A1-31CD-4E49-A9A0-662F9362B008}"/>
                </a:ext>
              </a:extLst>
            </p:cNvPr>
            <p:cNvSpPr/>
            <p:nvPr/>
          </p:nvSpPr>
          <p:spPr>
            <a:xfrm>
              <a:off x="-1327337" y="4284458"/>
              <a:ext cx="579174" cy="461665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C240821-0FD4-4584-9289-E587B0611611}"/>
                </a:ext>
              </a:extLst>
            </p:cNvPr>
            <p:cNvSpPr txBox="1"/>
            <p:nvPr/>
          </p:nvSpPr>
          <p:spPr>
            <a:xfrm>
              <a:off x="-533740" y="4328771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考试数据统计（电脑端）</a:t>
              </a: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3E42ECA1-E52B-45C6-8B78-8A0C18BBE5F2}"/>
                </a:ext>
              </a:extLst>
            </p:cNvPr>
            <p:cNvSpPr/>
            <p:nvPr/>
          </p:nvSpPr>
          <p:spPr>
            <a:xfrm>
              <a:off x="4531985" y="4284458"/>
              <a:ext cx="579174" cy="461665"/>
            </a:xfrm>
            <a:prstGeom prst="parallelogram">
              <a:avLst>
                <a:gd name="adj" fmla="val 318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7031E9D-5576-4B2B-81B5-9B72D64C8F6E}"/>
                </a:ext>
              </a:extLst>
            </p:cNvPr>
            <p:cNvSpPr txBox="1"/>
            <p:nvPr/>
          </p:nvSpPr>
          <p:spPr>
            <a:xfrm>
              <a:off x="5325582" y="4328771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考试过程中的注意事项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D1A9885-DF42-4D58-80CC-B3674DB00DEF}"/>
              </a:ext>
            </a:extLst>
          </p:cNvPr>
          <p:cNvSpPr txBox="1"/>
          <p:nvPr/>
        </p:nvSpPr>
        <p:spPr>
          <a:xfrm>
            <a:off x="7428523" y="1999611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移动端 </a:t>
            </a: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— </a:t>
            </a: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学习通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52ECC8-CE1B-4E14-8779-73ED8C2C577E}"/>
              </a:ext>
            </a:extLst>
          </p:cNvPr>
          <p:cNvSpPr txBox="1"/>
          <p:nvPr/>
        </p:nvSpPr>
        <p:spPr>
          <a:xfrm>
            <a:off x="2160523" y="2541084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1.1 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建设题库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A43C42-60B7-4B4C-A19E-E674D6FA93E5}"/>
              </a:ext>
            </a:extLst>
          </p:cNvPr>
          <p:cNvSpPr txBox="1"/>
          <p:nvPr/>
        </p:nvSpPr>
        <p:spPr>
          <a:xfrm>
            <a:off x="2160523" y="2902185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1.2 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创建试卷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0FC39D-D7B1-40CA-A8D4-A5C91733D75E}"/>
              </a:ext>
            </a:extLst>
          </p:cNvPr>
          <p:cNvSpPr txBox="1"/>
          <p:nvPr/>
        </p:nvSpPr>
        <p:spPr>
          <a:xfrm>
            <a:off x="8215585" y="2927377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2.2 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发放试卷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4DA601F-F0FD-4E4F-8FB7-BB2DB99752C9}"/>
              </a:ext>
            </a:extLst>
          </p:cNvPr>
          <p:cNvSpPr txBox="1"/>
          <p:nvPr/>
        </p:nvSpPr>
        <p:spPr>
          <a:xfrm>
            <a:off x="8215586" y="2588823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2.1 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创建试卷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9641897-C879-4170-91B4-CC5E4DFF6EFB}"/>
              </a:ext>
            </a:extLst>
          </p:cNvPr>
          <p:cNvSpPr txBox="1"/>
          <p:nvPr/>
        </p:nvSpPr>
        <p:spPr>
          <a:xfrm>
            <a:off x="2160522" y="3246679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1.3 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发放试卷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EF8076-0FBF-4919-8D91-822C5C36A6B9}"/>
              </a:ext>
            </a:extLst>
          </p:cNvPr>
          <p:cNvSpPr txBox="1"/>
          <p:nvPr/>
        </p:nvSpPr>
        <p:spPr>
          <a:xfrm>
            <a:off x="8215584" y="3256187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2.3 </a:t>
            </a:r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在线监考</a:t>
            </a:r>
          </a:p>
        </p:txBody>
      </p:sp>
    </p:spTree>
    <p:extLst>
      <p:ext uri="{BB962C8B-B14F-4D97-AF65-F5344CB8AC3E}">
        <p14:creationId xmlns:p14="http://schemas.microsoft.com/office/powerpoint/2010/main" val="260662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2612870" y="5947104"/>
            <a:ext cx="805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进入对应课程中“试卷”，选择对应班级的对应考试试卷，点击“查看”。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34227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200387-3175-4D18-8B9F-E34B4DD8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1" y="1150247"/>
            <a:ext cx="10533333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9795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828675" y="5947105"/>
            <a:ext cx="1075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已经发布的试卷，可以对学生批量打分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批量加减分、导出所有学生成绩、导出提交的附件内容、批量允许部分学生重考。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标题 39">
            <a:extLst>
              <a:ext uri="{FF2B5EF4-FFF2-40B4-BE49-F238E27FC236}">
                <a16:creationId xmlns:a16="http://schemas.microsoft.com/office/drawing/2014/main" id="{F3DD45D6-48D3-4D49-B9BE-677BA09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34227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89ABC4-1860-4BE7-8207-966ACED3E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143000"/>
            <a:ext cx="105346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4472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828675" y="5947105"/>
            <a:ext cx="107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针对于未提交考试的学生，可以导出学生名单或者批量加时让其完成试卷作答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97E990-E3B0-4E68-B760-2F1E74504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19" y="1039387"/>
            <a:ext cx="9801225" cy="1790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5FC27B-8F98-472A-BE21-D8F76E5DF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19" y="2962275"/>
            <a:ext cx="9801225" cy="2856338"/>
          </a:xfrm>
          <a:prstGeom prst="rect">
            <a:avLst/>
          </a:prstGeom>
        </p:spPr>
      </p:pic>
      <p:sp>
        <p:nvSpPr>
          <p:cNvPr id="6" name="标题 39">
            <a:extLst>
              <a:ext uri="{FF2B5EF4-FFF2-40B4-BE49-F238E27FC236}">
                <a16:creationId xmlns:a16="http://schemas.microsoft.com/office/drawing/2014/main" id="{97E78A88-BF32-412E-9A6C-3A085BF43627}"/>
              </a:ext>
            </a:extLst>
          </p:cNvPr>
          <p:cNvSpPr txBox="1">
            <a:spLocks/>
          </p:cNvSpPr>
          <p:nvPr/>
        </p:nvSpPr>
        <p:spPr>
          <a:xfrm>
            <a:off x="828675" y="279953"/>
            <a:ext cx="4434227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</p:spTree>
    <p:extLst>
      <p:ext uri="{BB962C8B-B14F-4D97-AF65-F5344CB8AC3E}">
        <p14:creationId xmlns:p14="http://schemas.microsoft.com/office/powerpoint/2010/main" val="2810589831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1181100" y="3872978"/>
            <a:ext cx="107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对已提交的考试，选择“详情统计”可查看对试卷的分析结果。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114C33-5C60-4D7D-9729-74A7967F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914400"/>
            <a:ext cx="9829800" cy="2286000"/>
          </a:xfrm>
          <a:prstGeom prst="rect">
            <a:avLst/>
          </a:prstGeom>
        </p:spPr>
      </p:pic>
      <p:sp>
        <p:nvSpPr>
          <p:cNvPr id="7" name="标题 39">
            <a:extLst>
              <a:ext uri="{FF2B5EF4-FFF2-40B4-BE49-F238E27FC236}">
                <a16:creationId xmlns:a16="http://schemas.microsoft.com/office/drawing/2014/main" id="{2DA5FF3C-21BB-4CED-8387-339752E4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34227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</p:spTree>
    <p:extLst>
      <p:ext uri="{BB962C8B-B14F-4D97-AF65-F5344CB8AC3E}">
        <p14:creationId xmlns:p14="http://schemas.microsoft.com/office/powerpoint/2010/main" val="2700029872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623539" y="6201355"/>
            <a:ext cx="107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可查看班级整体成绩分布和每道题的正确率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7A3191-9BF9-4272-83C4-A699F1648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9" y="818473"/>
            <a:ext cx="10020300" cy="5295900"/>
          </a:xfrm>
          <a:prstGeom prst="rect">
            <a:avLst/>
          </a:prstGeom>
        </p:spPr>
      </p:pic>
      <p:sp>
        <p:nvSpPr>
          <p:cNvPr id="7" name="标题 39">
            <a:extLst>
              <a:ext uri="{FF2B5EF4-FFF2-40B4-BE49-F238E27FC236}">
                <a16:creationId xmlns:a16="http://schemas.microsoft.com/office/drawing/2014/main" id="{99BE48C2-C16A-4B23-9344-F40E0918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34227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</p:spTree>
    <p:extLst>
      <p:ext uri="{BB962C8B-B14F-4D97-AF65-F5344CB8AC3E}">
        <p14:creationId xmlns:p14="http://schemas.microsoft.com/office/powerpoint/2010/main" val="1936867800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623539" y="6201355"/>
            <a:ext cx="107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可查看每道题的统计详情，每个选项的选择比例和每位同学的答题记录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C62C61A-F85E-4CEF-A879-67CECFAC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1" y="1046873"/>
            <a:ext cx="9848850" cy="22636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F5653D-0F3A-4808-B412-5865CC6AB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30" y="3189249"/>
            <a:ext cx="9848849" cy="2621878"/>
          </a:xfrm>
          <a:prstGeom prst="rect">
            <a:avLst/>
          </a:prstGeom>
        </p:spPr>
      </p:pic>
      <p:sp>
        <p:nvSpPr>
          <p:cNvPr id="10" name="标题 39">
            <a:extLst>
              <a:ext uri="{FF2B5EF4-FFF2-40B4-BE49-F238E27FC236}">
                <a16:creationId xmlns:a16="http://schemas.microsoft.com/office/drawing/2014/main" id="{1E46D1D3-8FC0-4B42-83AB-AA87D963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34227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</p:spTree>
    <p:extLst>
      <p:ext uri="{BB962C8B-B14F-4D97-AF65-F5344CB8AC3E}">
        <p14:creationId xmlns:p14="http://schemas.microsoft.com/office/powerpoint/2010/main" val="1321197373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5677747" y="5378394"/>
            <a:ext cx="551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选择考试的“试卷分析报告”，可对内容进行勾选生成最终考试报告。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6229902-D29A-4A5A-83B9-55500E05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05" y="1064477"/>
            <a:ext cx="10382250" cy="3390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194878-3440-4C15-9EF1-30B18F6E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76" y="2085743"/>
            <a:ext cx="4785580" cy="4739268"/>
          </a:xfrm>
          <a:prstGeom prst="rect">
            <a:avLst/>
          </a:prstGeom>
        </p:spPr>
      </p:pic>
      <p:sp>
        <p:nvSpPr>
          <p:cNvPr id="10" name="标题 39">
            <a:extLst>
              <a:ext uri="{FF2B5EF4-FFF2-40B4-BE49-F238E27FC236}">
                <a16:creationId xmlns:a16="http://schemas.microsoft.com/office/drawing/2014/main" id="{5BFA8C2B-93CA-4BFA-BB79-D59BBD3C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4434227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3 </a:t>
            </a:r>
            <a:r>
              <a:rPr lang="zh-CN" altLang="en-US" dirty="0">
                <a:cs typeface="+mn-ea"/>
                <a:sym typeface="+mn-lt"/>
              </a:rPr>
              <a:t>考试数据统计（电脑端）</a:t>
            </a:r>
          </a:p>
        </p:txBody>
      </p:sp>
    </p:spTree>
    <p:extLst>
      <p:ext uri="{BB962C8B-B14F-4D97-AF65-F5344CB8AC3E}">
        <p14:creationId xmlns:p14="http://schemas.microsoft.com/office/powerpoint/2010/main" val="730509364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 dirty="0">
                <a:cs typeface="+mn-ea"/>
                <a:sym typeface="+mn-lt"/>
              </a:rPr>
              <a:t>04</a:t>
            </a:r>
            <a:endParaRPr lang="zh-CN" altLang="en-US" sz="6000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AA537D-DB78-4F18-BC83-3F5C7B0C286C}"/>
              </a:ext>
            </a:extLst>
          </p:cNvPr>
          <p:cNvSpPr txBox="1"/>
          <p:nvPr/>
        </p:nvSpPr>
        <p:spPr>
          <a:xfrm>
            <a:off x="3657201" y="334217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考试系统的注意事项</a:t>
            </a:r>
          </a:p>
        </p:txBody>
      </p:sp>
    </p:spTree>
    <p:extLst>
      <p:ext uri="{BB962C8B-B14F-4D97-AF65-F5344CB8AC3E}">
        <p14:creationId xmlns:p14="http://schemas.microsoft.com/office/powerpoint/2010/main" val="10452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FE4019-2590-42F4-A052-4C591A80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16082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4 </a:t>
            </a:r>
            <a:r>
              <a:rPr lang="zh-CN" altLang="en-US" dirty="0">
                <a:cs typeface="+mn-ea"/>
                <a:sym typeface="+mn-lt"/>
              </a:rPr>
              <a:t>考试系统的注意事项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24E2E6-19FE-42E9-B7D3-A57CE1F2EB0C}"/>
              </a:ext>
            </a:extLst>
          </p:cNvPr>
          <p:cNvSpPr txBox="1"/>
          <p:nvPr/>
        </p:nvSpPr>
        <p:spPr>
          <a:xfrm>
            <a:off x="6306885" y="1731836"/>
            <a:ext cx="5636071" cy="3394327"/>
          </a:xfrm>
          <a:prstGeom prst="rect">
            <a:avLst/>
          </a:prstGeom>
          <a:noFill/>
          <a:ln>
            <a:solidFill>
              <a:srgbClr val="44546B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注意事项：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、优先搭建题库，组卷从题库调取；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、设置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目录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，分类明确；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简单题型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用批量导入方式，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复杂题型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单个添加；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、复制题目时选择无格式方式；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、最快捷的方式是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快速导入。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ADEEDC-E608-4D0F-ABDF-E7EE288F24FB}"/>
              </a:ext>
            </a:extLst>
          </p:cNvPr>
          <p:cNvSpPr txBox="1"/>
          <p:nvPr/>
        </p:nvSpPr>
        <p:spPr>
          <a:xfrm>
            <a:off x="459929" y="1731836"/>
            <a:ext cx="5636071" cy="339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题型类型及设置：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、客观题包括单选题、多选题、填空题、判断题；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、所有主观题题型，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电脑端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学生答案可添加附件、公式、音频等，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手机端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仅能添加图片及录音；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公式类的题目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只能在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电脑端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作答；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、题型名称可自定义。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176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799DB-E235-49C2-BC4F-A1B11652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16082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4 </a:t>
            </a:r>
            <a:r>
              <a:rPr lang="zh-CN" altLang="en-US" dirty="0">
                <a:cs typeface="+mn-ea"/>
                <a:sym typeface="+mn-lt"/>
              </a:rPr>
              <a:t>考试系统的注意事项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9627FB-7509-4590-B1C1-239A5F84D9E3}"/>
              </a:ext>
            </a:extLst>
          </p:cNvPr>
          <p:cNvSpPr txBox="1"/>
          <p:nvPr/>
        </p:nvSpPr>
        <p:spPr>
          <a:xfrm>
            <a:off x="568217" y="1441904"/>
            <a:ext cx="5636071" cy="2840329"/>
          </a:xfrm>
          <a:prstGeom prst="rect">
            <a:avLst/>
          </a:prstGeom>
          <a:noFill/>
          <a:ln>
            <a:solidFill>
              <a:srgbClr val="44546B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注意事项：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、已发布或引用过的试卷，需复制后再发放；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、高级设置中，均默认为不允许的；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、填空题最好为主观题，全对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半对可设置；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、考试可删除也可找回。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A9E396-C708-4585-A4D6-26986D184054}"/>
              </a:ext>
            </a:extLst>
          </p:cNvPr>
          <p:cNvSpPr txBox="1"/>
          <p:nvPr/>
        </p:nvSpPr>
        <p:spPr>
          <a:xfrm>
            <a:off x="6418890" y="2308070"/>
            <a:ext cx="5636071" cy="3948325"/>
          </a:xfrm>
          <a:prstGeom prst="rect">
            <a:avLst/>
          </a:prstGeom>
          <a:noFill/>
          <a:ln>
            <a:solidFill>
              <a:srgbClr val="44546B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000" b="1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常见问题及解决办法：</a:t>
            </a:r>
            <a:endParaRPr lang="en-US" altLang="zh-CN" sz="2000" b="1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、修改发放时间（每次修改会发放一次通知）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修改后，对已提交的学生不会产生影响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、修改题目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（可立马同步修改）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、答案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（已提交的分数不会变）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、分数</a:t>
            </a:r>
            <a:r>
              <a:rPr lang="zh-CN" altLang="en-US" dirty="0">
                <a:solidFill>
                  <a:srgbClr val="FF0000">
                    <a:alpha val="85000"/>
                  </a:srgbClr>
                </a:solidFill>
                <a:latin typeface="+mn-ea"/>
                <a:cs typeface="+mn-ea"/>
                <a:sym typeface="+mn-lt"/>
              </a:rPr>
              <a:t>（不能修改）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、防作弊：时间限制、题目选项乱序、切出提醒、验证码、限制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IP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latin typeface="+mn-ea"/>
                <a:cs typeface="+mn-ea"/>
                <a:sym typeface="+mn-lt"/>
              </a:rPr>
              <a:t>地址、开通人脸识别等</a:t>
            </a:r>
            <a:endParaRPr lang="en-US" altLang="zh-CN" dirty="0">
              <a:solidFill>
                <a:srgbClr val="FF0000">
                  <a:alpha val="85000"/>
                </a:srgbClr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28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7F0F99-A45E-4B2E-8F2A-5C6DD407783B}"/>
              </a:ext>
            </a:extLst>
          </p:cNvPr>
          <p:cNvSpPr/>
          <p:nvPr/>
        </p:nvSpPr>
        <p:spPr>
          <a:xfrm>
            <a:off x="0" y="2451100"/>
            <a:ext cx="12192000" cy="18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AA6BCB-68D2-4F6D-A46B-FF7B1C2F28B1}"/>
              </a:ext>
            </a:extLst>
          </p:cNvPr>
          <p:cNvSpPr/>
          <p:nvPr/>
        </p:nvSpPr>
        <p:spPr>
          <a:xfrm>
            <a:off x="4800600" y="1956629"/>
            <a:ext cx="2590800" cy="109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zh-CN" sz="6000" i="1" dirty="0">
                <a:cs typeface="+mn-ea"/>
                <a:sym typeface="+mn-lt"/>
              </a:rPr>
              <a:t>01</a:t>
            </a:r>
            <a:endParaRPr lang="zh-CN" altLang="en-US" sz="6000" i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AA537D-DB78-4F18-BC83-3F5C7B0C286C}"/>
              </a:ext>
            </a:extLst>
          </p:cNvPr>
          <p:cNvSpPr txBox="1"/>
          <p:nvPr/>
        </p:nvSpPr>
        <p:spPr>
          <a:xfrm>
            <a:off x="3262963" y="3316357"/>
            <a:ext cx="5742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电脑端</a:t>
            </a:r>
            <a:r>
              <a:rPr lang="en-US" altLang="zh-CN" sz="4000" spc="600" dirty="0">
                <a:solidFill>
                  <a:schemeClr val="bg1"/>
                </a:solidFill>
                <a:cs typeface="+mn-ea"/>
                <a:sym typeface="+mn-lt"/>
              </a:rPr>
              <a:t>-</a:t>
            </a:r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网络教学平台</a:t>
            </a:r>
          </a:p>
        </p:txBody>
      </p:sp>
    </p:spTree>
    <p:extLst>
      <p:ext uri="{BB962C8B-B14F-4D97-AF65-F5344CB8AC3E}">
        <p14:creationId xmlns:p14="http://schemas.microsoft.com/office/powerpoint/2010/main" val="12446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9">
            <a:extLst>
              <a:ext uri="{FF2B5EF4-FFF2-40B4-BE49-F238E27FC236}">
                <a16:creationId xmlns:a16="http://schemas.microsoft.com/office/drawing/2014/main" id="{5BFA8C2B-93CA-4BFA-BB79-D59BBD3C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16082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4 </a:t>
            </a:r>
            <a:r>
              <a:rPr lang="zh-CN" altLang="en-US" dirty="0">
                <a:cs typeface="+mn-ea"/>
                <a:sym typeface="+mn-lt"/>
              </a:rPr>
              <a:t>考试系统的注意事项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780079-73DF-4E4D-A8A4-FF26EA0D8D2D}"/>
              </a:ext>
            </a:extLst>
          </p:cNvPr>
          <p:cNvSpPr txBox="1"/>
          <p:nvPr/>
        </p:nvSpPr>
        <p:spPr>
          <a:xfrm>
            <a:off x="455623" y="1393485"/>
            <a:ext cx="709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、考试时间整体延长：可点击“发放设置”中，重新设置截止时间；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322F35-DA20-4F89-BAEA-B9041213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1" y="2229506"/>
            <a:ext cx="8768771" cy="39241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46C4B2-02FE-471E-8460-2D085EA55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732" y="2229506"/>
            <a:ext cx="4667250" cy="44767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52F62B2-FEE7-4F83-ABA8-36F65132E628}"/>
              </a:ext>
            </a:extLst>
          </p:cNvPr>
          <p:cNvSpPr/>
          <p:nvPr/>
        </p:nvSpPr>
        <p:spPr>
          <a:xfrm>
            <a:off x="151061" y="917343"/>
            <a:ext cx="76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如出现特殊情况，需要延长考试时间：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884369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9">
            <a:extLst>
              <a:ext uri="{FF2B5EF4-FFF2-40B4-BE49-F238E27FC236}">
                <a16:creationId xmlns:a16="http://schemas.microsoft.com/office/drawing/2014/main" id="{5BFA8C2B-93CA-4BFA-BB79-D59BBD3C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16082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4 </a:t>
            </a:r>
            <a:r>
              <a:rPr lang="zh-CN" altLang="en-US" dirty="0">
                <a:cs typeface="+mn-ea"/>
                <a:sym typeface="+mn-lt"/>
              </a:rPr>
              <a:t>考试系统的注意事项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2F62B2-FEE7-4F83-ABA8-36F65132E628}"/>
              </a:ext>
            </a:extLst>
          </p:cNvPr>
          <p:cNvSpPr/>
          <p:nvPr/>
        </p:nvSpPr>
        <p:spPr>
          <a:xfrm>
            <a:off x="151061" y="997205"/>
            <a:ext cx="76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如出现特殊情况，需要延长考试时间：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1ADE60-850A-42D3-B3DB-E7C32665D33B}"/>
              </a:ext>
            </a:extLst>
          </p:cNvPr>
          <p:cNvSpPr/>
          <p:nvPr/>
        </p:nvSpPr>
        <p:spPr>
          <a:xfrm>
            <a:off x="422257" y="1439828"/>
            <a:ext cx="7138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、个别学生考试时间延长：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⑴考试时间内：点击“未提交考试人员”</a:t>
            </a:r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进入后，即可个别学生加时。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6AB6F5D-02EB-4DEB-871F-D06B5E22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8" y="2159450"/>
            <a:ext cx="6386150" cy="28606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D08F65-A9E9-417D-8B5C-F21D3B1D3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37" y="2792091"/>
            <a:ext cx="5406255" cy="36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5069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39">
            <a:extLst>
              <a:ext uri="{FF2B5EF4-FFF2-40B4-BE49-F238E27FC236}">
                <a16:creationId xmlns:a16="http://schemas.microsoft.com/office/drawing/2014/main" id="{5BFA8C2B-93CA-4BFA-BB79-D59BBD3C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3716082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4 </a:t>
            </a:r>
            <a:r>
              <a:rPr lang="zh-CN" altLang="en-US" dirty="0">
                <a:cs typeface="+mn-ea"/>
                <a:sym typeface="+mn-lt"/>
              </a:rPr>
              <a:t>考试系统的注意事项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2F62B2-FEE7-4F83-ABA8-36F65132E628}"/>
              </a:ext>
            </a:extLst>
          </p:cNvPr>
          <p:cNvSpPr/>
          <p:nvPr/>
        </p:nvSpPr>
        <p:spPr>
          <a:xfrm>
            <a:off x="151061" y="997205"/>
            <a:ext cx="76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如出现特殊情况，需要延长考试时间，可使用以下两种方式延长考试：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1ADE60-850A-42D3-B3DB-E7C32665D33B}"/>
              </a:ext>
            </a:extLst>
          </p:cNvPr>
          <p:cNvSpPr/>
          <p:nvPr/>
        </p:nvSpPr>
        <p:spPr>
          <a:xfrm>
            <a:off x="422257" y="1439828"/>
            <a:ext cx="7138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、个别学生考试时间延长：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⑵考试时间已结束，系统自动提交试卷，个别学生需加时：</a:t>
            </a: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首先，在“发放设置” 中，延长考试截止时间；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然后，在点击个别学生名称后的“查看”，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最后，点击右上方的“允许重考”，即可。</a:t>
            </a:r>
            <a:endParaRPr lang="en-US" altLang="zh-CN" dirty="0">
              <a:solidFill>
                <a:schemeClr val="accent1">
                  <a:alpha val="8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9DD6FE-0E11-4FA7-9FFC-D7D8F2D4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1" y="2940141"/>
            <a:ext cx="5929261" cy="35692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C46197-8BB3-4BFE-9E77-2D7C2E5F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56" y="4214760"/>
            <a:ext cx="5683063" cy="10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9815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10FB2A-D1C1-4494-89BE-3113207D9059}"/>
              </a:ext>
            </a:extLst>
          </p:cNvPr>
          <p:cNvSpPr/>
          <p:nvPr/>
        </p:nvSpPr>
        <p:spPr>
          <a:xfrm>
            <a:off x="0" y="2755790"/>
            <a:ext cx="4380837" cy="4111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28EA61-D2B4-4A74-95E1-D7AF5A971BE5}"/>
              </a:ext>
            </a:extLst>
          </p:cNvPr>
          <p:cNvSpPr/>
          <p:nvPr/>
        </p:nvSpPr>
        <p:spPr>
          <a:xfrm>
            <a:off x="0" y="3322855"/>
            <a:ext cx="12192000" cy="126000"/>
          </a:xfrm>
          <a:prstGeom prst="rect">
            <a:avLst/>
          </a:prstGeom>
          <a:solidFill>
            <a:srgbClr val="D1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6D62AF-6A07-4969-8107-F05A84C79418}"/>
              </a:ext>
            </a:extLst>
          </p:cNvPr>
          <p:cNvSpPr txBox="1"/>
          <p:nvPr/>
        </p:nvSpPr>
        <p:spPr>
          <a:xfrm>
            <a:off x="4464784" y="2409050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600" dirty="0">
                <a:solidFill>
                  <a:srgbClr val="44546B"/>
                </a:solidFill>
                <a:cs typeface="+mn-ea"/>
                <a:sym typeface="+mn-lt"/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345230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40E42BB2-B514-4FA8-A9A5-A21083051E64}"/>
              </a:ext>
            </a:extLst>
          </p:cNvPr>
          <p:cNvSpPr/>
          <p:nvPr/>
        </p:nvSpPr>
        <p:spPr>
          <a:xfrm>
            <a:off x="7923890" y="2244433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120289B-6761-4451-A7CD-6F0286F75F55}"/>
              </a:ext>
            </a:extLst>
          </p:cNvPr>
          <p:cNvSpPr/>
          <p:nvPr/>
        </p:nvSpPr>
        <p:spPr>
          <a:xfrm>
            <a:off x="7923890" y="4916538"/>
            <a:ext cx="140044" cy="1400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BD0F0B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7284255-58FC-405F-B7D3-1D7FB7E8CDD7}"/>
              </a:ext>
            </a:extLst>
          </p:cNvPr>
          <p:cNvCxnSpPr>
            <a:cxnSpLocks/>
          </p:cNvCxnSpPr>
          <p:nvPr/>
        </p:nvCxnSpPr>
        <p:spPr>
          <a:xfrm>
            <a:off x="8193323" y="2277267"/>
            <a:ext cx="78340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0">
            <a:extLst>
              <a:ext uri="{FF2B5EF4-FFF2-40B4-BE49-F238E27FC236}">
                <a16:creationId xmlns:a16="http://schemas.microsoft.com/office/drawing/2014/main" id="{A90EE5CC-18E1-4C62-88D8-392E91728009}"/>
              </a:ext>
            </a:extLst>
          </p:cNvPr>
          <p:cNvSpPr txBox="1"/>
          <p:nvPr/>
        </p:nvSpPr>
        <p:spPr>
          <a:xfrm>
            <a:off x="8976732" y="2101696"/>
            <a:ext cx="3264172" cy="3385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打开课程“资料”，点击“题库” 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8578FB4-2DB0-46F5-B6E8-02FB09F010C7}"/>
              </a:ext>
            </a:extLst>
          </p:cNvPr>
          <p:cNvGrpSpPr/>
          <p:nvPr/>
        </p:nvGrpSpPr>
        <p:grpSpPr>
          <a:xfrm>
            <a:off x="9214042" y="3155772"/>
            <a:ext cx="2481277" cy="556940"/>
            <a:chOff x="7528468" y="2235924"/>
            <a:chExt cx="2481277" cy="556940"/>
          </a:xfrm>
        </p:grpSpPr>
        <p:sp>
          <p:nvSpPr>
            <p:cNvPr id="33" name="文本框 20">
              <a:extLst>
                <a:ext uri="{FF2B5EF4-FFF2-40B4-BE49-F238E27FC236}">
                  <a16:creationId xmlns:a16="http://schemas.microsoft.com/office/drawing/2014/main" id="{A57BFC13-0D42-4706-AEF0-2A518BA6E3B9}"/>
                </a:ext>
              </a:extLst>
            </p:cNvPr>
            <p:cNvSpPr txBox="1"/>
            <p:nvPr/>
          </p:nvSpPr>
          <p:spPr>
            <a:xfrm>
              <a:off x="7528468" y="2235924"/>
              <a:ext cx="2186285" cy="3385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①选择“添加题目” </a:t>
              </a: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E6287C4A-1BF0-42AF-8957-202095293FD6}"/>
                </a:ext>
              </a:extLst>
            </p:cNvPr>
            <p:cNvSpPr txBox="1"/>
            <p:nvPr/>
          </p:nvSpPr>
          <p:spPr>
            <a:xfrm>
              <a:off x="7666641" y="2515865"/>
              <a:ext cx="2343104" cy="27699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单独添加试题进“题库”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4683F66-1817-48B6-BC72-8B151186EE52}"/>
              </a:ext>
            </a:extLst>
          </p:cNvPr>
          <p:cNvGrpSpPr/>
          <p:nvPr/>
        </p:nvGrpSpPr>
        <p:grpSpPr>
          <a:xfrm>
            <a:off x="9273806" y="3971685"/>
            <a:ext cx="2343104" cy="551401"/>
            <a:chOff x="7528468" y="2230979"/>
            <a:chExt cx="2343104" cy="551401"/>
          </a:xfrm>
        </p:grpSpPr>
        <p:sp>
          <p:nvSpPr>
            <p:cNvPr id="36" name="文本框 20">
              <a:extLst>
                <a:ext uri="{FF2B5EF4-FFF2-40B4-BE49-F238E27FC236}">
                  <a16:creationId xmlns:a16="http://schemas.microsoft.com/office/drawing/2014/main" id="{FD6E3C50-0599-49FE-8D43-58F6776EFEB7}"/>
                </a:ext>
              </a:extLst>
            </p:cNvPr>
            <p:cNvSpPr txBox="1"/>
            <p:nvPr/>
          </p:nvSpPr>
          <p:spPr>
            <a:xfrm>
              <a:off x="7606877" y="2230979"/>
              <a:ext cx="2186285" cy="3385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②选择“批量导入”</a:t>
              </a:r>
            </a:p>
          </p:txBody>
        </p:sp>
        <p:sp>
          <p:nvSpPr>
            <p:cNvPr id="37" name="文本框 22">
              <a:extLst>
                <a:ext uri="{FF2B5EF4-FFF2-40B4-BE49-F238E27FC236}">
                  <a16:creationId xmlns:a16="http://schemas.microsoft.com/office/drawing/2014/main" id="{EA338D09-E99C-4960-A649-E08F42B48DC0}"/>
                </a:ext>
              </a:extLst>
            </p:cNvPr>
            <p:cNvSpPr txBox="1"/>
            <p:nvPr/>
          </p:nvSpPr>
          <p:spPr>
            <a:xfrm>
              <a:off x="7528468" y="2505381"/>
              <a:ext cx="2343104" cy="276999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将题目批量导入进“题库”</a:t>
              </a:r>
            </a:p>
          </p:txBody>
        </p:sp>
      </p:grpSp>
      <p:sp>
        <p:nvSpPr>
          <p:cNvPr id="40" name="标题 39">
            <a:extLst>
              <a:ext uri="{FF2B5EF4-FFF2-40B4-BE49-F238E27FC236}">
                <a16:creationId xmlns:a16="http://schemas.microsoft.com/office/drawing/2014/main" id="{2F55D60A-7D48-4F83-85B5-87D5EF7E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F2CF87F-0DEE-4FB4-B757-BFACAE75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049"/>
            <a:ext cx="8086598" cy="3884392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5295333-27EC-4E65-B55A-582838A9B598}"/>
              </a:ext>
            </a:extLst>
          </p:cNvPr>
          <p:cNvCxnSpPr/>
          <p:nvPr/>
        </p:nvCxnSpPr>
        <p:spPr>
          <a:xfrm flipH="1">
            <a:off x="1527717" y="1884556"/>
            <a:ext cx="3484126" cy="35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9A3EE3B0-CB70-4ABF-942D-1E094555790D}"/>
              </a:ext>
            </a:extLst>
          </p:cNvPr>
          <p:cNvSpPr/>
          <p:nvPr/>
        </p:nvSpPr>
        <p:spPr>
          <a:xfrm>
            <a:off x="1081668" y="2101696"/>
            <a:ext cx="423385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41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8BD43B-BD56-4774-8CEA-BB4856B620FC}"/>
              </a:ext>
            </a:extLst>
          </p:cNvPr>
          <p:cNvGrpSpPr/>
          <p:nvPr/>
        </p:nvGrpSpPr>
        <p:grpSpPr>
          <a:xfrm>
            <a:off x="9805012" y="2423911"/>
            <a:ext cx="2140141" cy="1960784"/>
            <a:chOff x="5091713" y="1978461"/>
            <a:chExt cx="2819400" cy="196078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B008C5-CC2B-4941-90FB-4C8B85C74C11}"/>
                </a:ext>
              </a:extLst>
            </p:cNvPr>
            <p:cNvSpPr txBox="1"/>
            <p:nvPr/>
          </p:nvSpPr>
          <p:spPr>
            <a:xfrm>
              <a:off x="5315437" y="1978461"/>
              <a:ext cx="2371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b="1" dirty="0">
                  <a:solidFill>
                    <a:schemeClr val="accent1">
                      <a:alpha val="85000"/>
                    </a:schemeClr>
                  </a:solidFill>
                  <a:cs typeface="+mn-ea"/>
                  <a:sym typeface="+mn-lt"/>
                </a:rPr>
                <a:t>①“添加题目”</a:t>
              </a:r>
              <a:endParaRPr lang="zh-CN" altLang="en-US" b="1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1FE5F6-9CFB-49D4-A29E-DD5E5982F89F}"/>
                </a:ext>
              </a:extLst>
            </p:cNvPr>
            <p:cNvSpPr txBox="1"/>
            <p:nvPr/>
          </p:nvSpPr>
          <p:spPr>
            <a:xfrm>
              <a:off x="5091713" y="2314826"/>
              <a:ext cx="2819400" cy="1624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可选择不同题型进行编辑；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学生可通过手机端“学习通”完成所有题目的作答；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支持同步修改引用此题目的作业或考试。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E6A655BE-A424-48D3-8D92-13F1737C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7" y="1254861"/>
            <a:ext cx="9477607" cy="4979058"/>
          </a:xfrm>
          <a:prstGeom prst="rect">
            <a:avLst/>
          </a:prstGeom>
        </p:spPr>
      </p:pic>
      <p:sp>
        <p:nvSpPr>
          <p:cNvPr id="24" name="标题 39">
            <a:extLst>
              <a:ext uri="{FF2B5EF4-FFF2-40B4-BE49-F238E27FC236}">
                <a16:creationId xmlns:a16="http://schemas.microsoft.com/office/drawing/2014/main" id="{C440BAF4-DC13-4D5E-A6AA-7555688B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4021179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8BD43B-BD56-4774-8CEA-BB4856B620FC}"/>
              </a:ext>
            </a:extLst>
          </p:cNvPr>
          <p:cNvGrpSpPr/>
          <p:nvPr/>
        </p:nvGrpSpPr>
        <p:grpSpPr>
          <a:xfrm>
            <a:off x="6737180" y="1587193"/>
            <a:ext cx="4804331" cy="1449456"/>
            <a:chOff x="4810950" y="2314826"/>
            <a:chExt cx="3702119" cy="127631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B008C5-CC2B-4941-90FB-4C8B85C74C11}"/>
                </a:ext>
              </a:extLst>
            </p:cNvPr>
            <p:cNvSpPr txBox="1"/>
            <p:nvPr/>
          </p:nvSpPr>
          <p:spPr>
            <a:xfrm>
              <a:off x="4810950" y="2859408"/>
              <a:ext cx="3702119" cy="73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题干和题目区域支持上传附件、录音等内容；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/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可编辑对应题目的答案解析、难易程度等。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1FE5F6-9CFB-49D4-A29E-DD5E5982F89F}"/>
                </a:ext>
              </a:extLst>
            </p:cNvPr>
            <p:cNvSpPr txBox="1"/>
            <p:nvPr/>
          </p:nvSpPr>
          <p:spPr>
            <a:xfrm>
              <a:off x="5091713" y="2314826"/>
              <a:ext cx="2819400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6FDD45C-8FC1-447A-A5DC-BF50DD97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4" y="1167625"/>
            <a:ext cx="6115049" cy="38328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9640E9-29F9-4ACC-877A-FE6FBBF06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88585"/>
            <a:ext cx="5715000" cy="2162175"/>
          </a:xfrm>
          <a:prstGeom prst="rect">
            <a:avLst/>
          </a:prstGeom>
        </p:spPr>
      </p:pic>
      <p:sp>
        <p:nvSpPr>
          <p:cNvPr id="11" name="标题 39">
            <a:extLst>
              <a:ext uri="{FF2B5EF4-FFF2-40B4-BE49-F238E27FC236}">
                <a16:creationId xmlns:a16="http://schemas.microsoft.com/office/drawing/2014/main" id="{5DD1BD2F-A16D-4C76-BA26-E411E3F5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866243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8BD43B-BD56-4774-8CEA-BB4856B620FC}"/>
              </a:ext>
            </a:extLst>
          </p:cNvPr>
          <p:cNvGrpSpPr/>
          <p:nvPr/>
        </p:nvGrpSpPr>
        <p:grpSpPr>
          <a:xfrm>
            <a:off x="6096000" y="4351489"/>
            <a:ext cx="5188526" cy="1529754"/>
            <a:chOff x="4919388" y="2314826"/>
            <a:chExt cx="4670252" cy="152975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B008C5-CC2B-4941-90FB-4C8B85C74C11}"/>
                </a:ext>
              </a:extLst>
            </p:cNvPr>
            <p:cNvSpPr txBox="1"/>
            <p:nvPr/>
          </p:nvSpPr>
          <p:spPr>
            <a:xfrm>
              <a:off x="4919388" y="3198249"/>
              <a:ext cx="4670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accent1">
                      <a:alpha val="85000"/>
                    </a:schemeClr>
                  </a:solidFill>
                  <a:cs typeface="+mn-ea"/>
                  <a:sym typeface="+mn-lt"/>
                </a:rPr>
                <a:t>②“批量导入”中提供三种方式将题目导入题库，分别为快速导入、模板导入、智能导入。</a:t>
              </a:r>
              <a:endParaRPr lang="zh-CN" altLang="en-US" dirty="0">
                <a:solidFill>
                  <a:schemeClr val="accent1">
                    <a:alpha val="8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1FE5F6-9CFB-49D4-A29E-DD5E5982F89F}"/>
                </a:ext>
              </a:extLst>
            </p:cNvPr>
            <p:cNvSpPr txBox="1"/>
            <p:nvPr/>
          </p:nvSpPr>
          <p:spPr>
            <a:xfrm>
              <a:off x="5091713" y="2314826"/>
              <a:ext cx="2819400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F29FC47-0F71-45D7-B793-82002E8F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27" y="1299922"/>
            <a:ext cx="10116801" cy="3470662"/>
          </a:xfrm>
          <a:prstGeom prst="rect">
            <a:avLst/>
          </a:prstGeom>
        </p:spPr>
      </p:pic>
      <p:sp>
        <p:nvSpPr>
          <p:cNvPr id="11" name="标题 39">
            <a:extLst>
              <a:ext uri="{FF2B5EF4-FFF2-40B4-BE49-F238E27FC236}">
                <a16:creationId xmlns:a16="http://schemas.microsoft.com/office/drawing/2014/main" id="{787804AB-68D9-4169-8BC0-41F37321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3772003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8A8C56-B213-4E46-9952-F0C56DA9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37" y="1021078"/>
            <a:ext cx="10136459" cy="44157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E9B3290-E81B-4A1C-863B-8FB34FAD3FCA}"/>
              </a:ext>
            </a:extLst>
          </p:cNvPr>
          <p:cNvSpPr txBox="1"/>
          <p:nvPr/>
        </p:nvSpPr>
        <p:spPr>
          <a:xfrm>
            <a:off x="331328" y="5777219"/>
            <a:ext cx="6671637" cy="65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>
                <a:solidFill>
                  <a:schemeClr val="accent1">
                    <a:alpha val="85000"/>
                  </a:schemeClr>
                </a:solidFill>
                <a:cs typeface="+mn-ea"/>
                <a:sym typeface="+mn-lt"/>
              </a:rPr>
              <a:t>⑴“快速导入” 直接将试题粘贴至左侧“编辑题目”的文本框内并按照“题目格式”的要求调整试题；或可选择下载模板。</a:t>
            </a:r>
            <a:endParaRPr lang="zh-CN" altLang="en-US" dirty="0">
              <a:solidFill>
                <a:schemeClr val="accent1">
                  <a:alpha val="8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标题 39">
            <a:extLst>
              <a:ext uri="{FF2B5EF4-FFF2-40B4-BE49-F238E27FC236}">
                <a16:creationId xmlns:a16="http://schemas.microsoft.com/office/drawing/2014/main" id="{EE5DF965-DA60-46C8-860E-249A4AC3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1" y="287313"/>
            <a:ext cx="2220480" cy="523220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1.1 </a:t>
            </a:r>
            <a:r>
              <a:rPr lang="zh-CN" altLang="en-US" dirty="0">
                <a:cs typeface="+mn-ea"/>
                <a:sym typeface="+mn-lt"/>
              </a:rPr>
              <a:t>建设题库</a:t>
            </a:r>
          </a:p>
        </p:txBody>
      </p:sp>
    </p:spTree>
    <p:extLst>
      <p:ext uri="{BB962C8B-B14F-4D97-AF65-F5344CB8AC3E}">
        <p14:creationId xmlns:p14="http://schemas.microsoft.com/office/powerpoint/2010/main" val="1231232446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355">
      <a:dk1>
        <a:srgbClr val="44546B"/>
      </a:dk1>
      <a:lt1>
        <a:srgbClr val="F2F2F2"/>
      </a:lt1>
      <a:dk2>
        <a:srgbClr val="44546A"/>
      </a:dk2>
      <a:lt2>
        <a:srgbClr val="E7E6E6"/>
      </a:lt2>
      <a:accent1>
        <a:srgbClr val="44546B"/>
      </a:accent1>
      <a:accent2>
        <a:srgbClr val="D1455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5zulahp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1834</Words>
  <Application>Microsoft Office PowerPoint</Application>
  <PresentationFormat>宽屏</PresentationFormat>
  <Paragraphs>229</Paragraphs>
  <Slides>43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9" baseType="lpstr">
      <vt:lpstr>等线</vt:lpstr>
      <vt:lpstr>微软雅黑</vt:lpstr>
      <vt:lpstr>新宋体</vt:lpstr>
      <vt:lpstr>Arial</vt:lpstr>
      <vt:lpstr>Calibri</vt:lpstr>
      <vt:lpstr>第一PPT，www.1ppt.com</vt:lpstr>
      <vt:lpstr>PowerPoint 演示文稿</vt:lpstr>
      <vt:lpstr>超星网络教学平台考试任务流程</vt:lpstr>
      <vt:lpstr>PowerPoint 演示文稿</vt:lpstr>
      <vt:lpstr>PowerPoint 演示文稿</vt:lpstr>
      <vt:lpstr>1.1 建设题库</vt:lpstr>
      <vt:lpstr>1.1 建设题库</vt:lpstr>
      <vt:lpstr>1.1 建设题库</vt:lpstr>
      <vt:lpstr>1.1 建设题库</vt:lpstr>
      <vt:lpstr>1.1 建设题库</vt:lpstr>
      <vt:lpstr>1.1 建设题库</vt:lpstr>
      <vt:lpstr>1.1 建设题库</vt:lpstr>
      <vt:lpstr>1.1 建设题库</vt:lpstr>
      <vt:lpstr>1.1 建设题库</vt:lpstr>
      <vt:lpstr>1.2 创建试卷</vt:lpstr>
      <vt:lpstr>1.2 创建试卷</vt:lpstr>
      <vt:lpstr>1.2 创建试卷-手动组卷</vt:lpstr>
      <vt:lpstr>1.2 创建试卷-自动组卷</vt:lpstr>
      <vt:lpstr>建设题库 创建试卷</vt:lpstr>
      <vt:lpstr>1.3 发放试卷</vt:lpstr>
      <vt:lpstr>1.3 发放试卷</vt:lpstr>
      <vt:lpstr>发放试卷 高级设置</vt:lpstr>
      <vt:lpstr>PowerPoint 演示文稿</vt:lpstr>
      <vt:lpstr>2.1 创建试卷</vt:lpstr>
      <vt:lpstr>2.1 创建试卷</vt:lpstr>
      <vt:lpstr>2.2 发放试卷</vt:lpstr>
      <vt:lpstr>2.3 在线监考及批阅试卷</vt:lpstr>
      <vt:lpstr>2.3 在线监考及批阅试卷</vt:lpstr>
      <vt:lpstr>2.3 在线监考及批阅试卷</vt:lpstr>
      <vt:lpstr>PowerPoint 演示文稿</vt:lpstr>
      <vt:lpstr>3 考试数据统计（电脑端）</vt:lpstr>
      <vt:lpstr>3 考试数据统计（电脑端）</vt:lpstr>
      <vt:lpstr>PowerPoint 演示文稿</vt:lpstr>
      <vt:lpstr>3 考试数据统计（电脑端）</vt:lpstr>
      <vt:lpstr>3 考试数据统计（电脑端）</vt:lpstr>
      <vt:lpstr>3 考试数据统计（电脑端）</vt:lpstr>
      <vt:lpstr>3 考试数据统计（电脑端）</vt:lpstr>
      <vt:lpstr>PowerPoint 演示文稿</vt:lpstr>
      <vt:lpstr>4 考试系统的注意事项</vt:lpstr>
      <vt:lpstr>4 考试系统的注意事项</vt:lpstr>
      <vt:lpstr>4 考试系统的注意事项</vt:lpstr>
      <vt:lpstr>4 考试系统的注意事项</vt:lpstr>
      <vt:lpstr>4 考试系统的注意事项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apple</cp:lastModifiedBy>
  <cp:revision>60</cp:revision>
  <dcterms:created xsi:type="dcterms:W3CDTF">2019-03-13T05:38:41Z</dcterms:created>
  <dcterms:modified xsi:type="dcterms:W3CDTF">2020-05-07T02:53:53Z</dcterms:modified>
</cp:coreProperties>
</file>